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5143500" cx="9144000"/>
  <p:notesSz cx="6858000" cy="9144000"/>
  <p:embeddedFontLst>
    <p:embeddedFont>
      <p:font typeface="Caveat"/>
      <p:regular r:id="rId22"/>
      <p:bold r:id="rId23"/>
    </p:embeddedFont>
    <p:embeddedFont>
      <p:font typeface="Average"/>
      <p:regular r:id="rId24"/>
    </p:embeddedFont>
    <p:embeddedFont>
      <p:font typeface="Oswald"/>
      <p:regular r:id="rId25"/>
      <p:bold r:id="rId26"/>
    </p:embeddedFont>
    <p:embeddedFont>
      <p:font typeface="Caveat SemiBold"/>
      <p:regular r:id="rId27"/>
      <p:bold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Caveat-regular.fntdata"/><Relationship Id="rId21" Type="http://schemas.openxmlformats.org/officeDocument/2006/relationships/slide" Target="slides/slide16.xml"/><Relationship Id="rId24" Type="http://schemas.openxmlformats.org/officeDocument/2006/relationships/font" Target="fonts/Average-regular.fntdata"/><Relationship Id="rId23" Type="http://schemas.openxmlformats.org/officeDocument/2006/relationships/font" Target="fonts/Caveat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Oswald-bold.fntdata"/><Relationship Id="rId25" Type="http://schemas.openxmlformats.org/officeDocument/2006/relationships/font" Target="fonts/Oswald-regular.fntdata"/><Relationship Id="rId28" Type="http://schemas.openxmlformats.org/officeDocument/2006/relationships/font" Target="fonts/CaveatSemiBold-bold.fntdata"/><Relationship Id="rId27" Type="http://schemas.openxmlformats.org/officeDocument/2006/relationships/font" Target="fonts/CaveatSemiBold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5b17078877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25b17078877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5b17078877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25b17078877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5b17078877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25b17078877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5b17078877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25b17078877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5b17078877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25b17078877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5b17078877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25b17078877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5b17078877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25b17078877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25aeac1f0a6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25aeac1f0a6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5aeac1f0a6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25aeac1f0a6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5aeac1f0a6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5aeac1f0a6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5aeac1f0a6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25aeac1f0a6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5aeac1f0a6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25aeac1f0a6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5aeac1f0a6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25aeac1f0a6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5aeac1f0a6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5aeac1f0a6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5aeac1f0a6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25aeac1f0a6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Google Shape;11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lat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9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0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jpg"/><Relationship Id="rId4" Type="http://schemas.openxmlformats.org/officeDocument/2006/relationships/image" Target="../media/image8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1.jpg"/><Relationship Id="rId4" Type="http://schemas.openxmlformats.org/officeDocument/2006/relationships/image" Target="../media/image22.gif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1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0.jpg"/><Relationship Id="rId4" Type="http://schemas.openxmlformats.org/officeDocument/2006/relationships/image" Target="../media/image18.gif"/><Relationship Id="rId5" Type="http://schemas.openxmlformats.org/officeDocument/2006/relationships/image" Target="../media/image24.jpg"/><Relationship Id="rId6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jpg"/><Relationship Id="rId4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6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9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7.jpg"/><Relationship Id="rId4" Type="http://schemas.openxmlformats.org/officeDocument/2006/relationships/image" Target="../media/image15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5.jpg"/><Relationship Id="rId4" Type="http://schemas.openxmlformats.org/officeDocument/2006/relationships/image" Target="../media/image16.png"/><Relationship Id="rId11" Type="http://schemas.openxmlformats.org/officeDocument/2006/relationships/image" Target="../media/image14.png"/><Relationship Id="rId10" Type="http://schemas.openxmlformats.org/officeDocument/2006/relationships/image" Target="../media/image5.png"/><Relationship Id="rId9" Type="http://schemas.openxmlformats.org/officeDocument/2006/relationships/image" Target="../media/image4.png"/><Relationship Id="rId5" Type="http://schemas.openxmlformats.org/officeDocument/2006/relationships/image" Target="../media/image1.png"/><Relationship Id="rId6" Type="http://schemas.openxmlformats.org/officeDocument/2006/relationships/image" Target="../media/image23.png"/><Relationship Id="rId7" Type="http://schemas.openxmlformats.org/officeDocument/2006/relationships/image" Target="../media/image6.png"/><Relationship Id="rId8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8.jpg"/><Relationship Id="rId4" Type="http://schemas.openxmlformats.org/officeDocument/2006/relationships/image" Target="../media/image9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2"/>
          <p:cNvSpPr txBox="1"/>
          <p:nvPr>
            <p:ph type="title"/>
          </p:nvPr>
        </p:nvSpPr>
        <p:spPr>
          <a:xfrm>
            <a:off x="4754250" y="198325"/>
            <a:ext cx="4259400" cy="467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INTRODUCTION</a:t>
            </a:r>
            <a:endParaRPr sz="30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Welcome to </a:t>
            </a:r>
            <a:r>
              <a:rPr lang="en" sz="20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the</a:t>
            </a:r>
            <a:r>
              <a:rPr lang="en" sz="20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forefront of innovation in Content Creation!!</a:t>
            </a:r>
            <a:endParaRPr sz="20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SmartPenCraft is an endeavor that harnesses the power of cutting-edge artificial intelligence to revolutionize the art of content creation.</a:t>
            </a:r>
            <a:endParaRPr sz="20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Continuous improvements and updates are woven into its DNA.</a:t>
            </a:r>
            <a:endParaRPr sz="20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500"/>
                                        <p:tgtEl>
                                          <p:spTgt spid="13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500"/>
                                        <p:tgtEl>
                                          <p:spTgt spid="13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500"/>
                                        <p:tgtEl>
                                          <p:spTgt spid="13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500"/>
                                        <p:tgtEl>
                                          <p:spTgt spid="13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500"/>
                                        <p:tgtEl>
                                          <p:spTgt spid="13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500"/>
                                        <p:tgtEl>
                                          <p:spTgt spid="13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500"/>
                                        <p:tgtEl>
                                          <p:spTgt spid="13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3"/>
          <p:cNvSpPr txBox="1"/>
          <p:nvPr>
            <p:ph type="title"/>
          </p:nvPr>
        </p:nvSpPr>
        <p:spPr>
          <a:xfrm>
            <a:off x="5331575" y="231800"/>
            <a:ext cx="3713100" cy="123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EFEFEF"/>
                </a:solidFill>
                <a:latin typeface="Comic Sans MS"/>
                <a:ea typeface="Comic Sans MS"/>
                <a:cs typeface="Comic Sans MS"/>
                <a:sym typeface="Comic Sans MS"/>
              </a:rPr>
              <a:t>NLP will focus on  interaction between </a:t>
            </a:r>
            <a:r>
              <a:rPr lang="en" sz="1600">
                <a:solidFill>
                  <a:srgbClr val="EFEFEF"/>
                </a:solidFill>
                <a:latin typeface="Comic Sans MS"/>
                <a:ea typeface="Comic Sans MS"/>
                <a:cs typeface="Comic Sans MS"/>
                <a:sym typeface="Comic Sans MS"/>
              </a:rPr>
              <a:t>computer</a:t>
            </a:r>
            <a:r>
              <a:rPr lang="en" sz="1600">
                <a:solidFill>
                  <a:srgbClr val="EFEFEF"/>
                </a:solidFill>
                <a:latin typeface="Comic Sans MS"/>
                <a:ea typeface="Comic Sans MS"/>
                <a:cs typeface="Comic Sans MS"/>
                <a:sym typeface="Comic Sans MS"/>
              </a:rPr>
              <a:t> languages and human.</a:t>
            </a:r>
            <a:endParaRPr sz="1600">
              <a:solidFill>
                <a:srgbClr val="EFEFEF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43" name="Google Shape;143;p23"/>
          <p:cNvSpPr txBox="1"/>
          <p:nvPr>
            <p:ph type="title"/>
          </p:nvPr>
        </p:nvSpPr>
        <p:spPr>
          <a:xfrm>
            <a:off x="5974500" y="2772250"/>
            <a:ext cx="3070200" cy="123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EFEFEF"/>
                </a:solidFill>
                <a:latin typeface="Comic Sans MS"/>
                <a:ea typeface="Comic Sans MS"/>
                <a:cs typeface="Comic Sans MS"/>
                <a:sym typeface="Comic Sans MS"/>
              </a:rPr>
              <a:t>It can determine the sentiments of the people by their piece of text entered.</a:t>
            </a:r>
            <a:endParaRPr sz="1600">
              <a:solidFill>
                <a:srgbClr val="EFEFEF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44" name="Google Shape;144;p23"/>
          <p:cNvSpPr txBox="1"/>
          <p:nvPr>
            <p:ph type="title"/>
          </p:nvPr>
        </p:nvSpPr>
        <p:spPr>
          <a:xfrm>
            <a:off x="59875" y="287300"/>
            <a:ext cx="2778600" cy="123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EFEFEF"/>
                </a:solidFill>
                <a:latin typeface="Comic Sans MS"/>
                <a:ea typeface="Comic Sans MS"/>
                <a:cs typeface="Comic Sans MS"/>
                <a:sym typeface="Comic Sans MS"/>
              </a:rPr>
              <a:t>Chatbots and Virtual Assistants : Responds in a human-like manner.</a:t>
            </a:r>
            <a:endParaRPr sz="1600">
              <a:solidFill>
                <a:srgbClr val="EFEFEF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45" name="Google Shape;145;p23"/>
          <p:cNvSpPr txBox="1"/>
          <p:nvPr>
            <p:ph type="title"/>
          </p:nvPr>
        </p:nvSpPr>
        <p:spPr>
          <a:xfrm>
            <a:off x="59875" y="3719975"/>
            <a:ext cx="3713100" cy="123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EFEFEF"/>
                </a:solidFill>
                <a:latin typeface="Comic Sans MS"/>
                <a:ea typeface="Comic Sans MS"/>
                <a:cs typeface="Comic Sans MS"/>
                <a:sym typeface="Comic Sans MS"/>
              </a:rPr>
              <a:t>Information Retrieval</a:t>
            </a:r>
            <a:endParaRPr sz="1600">
              <a:solidFill>
                <a:srgbClr val="EFEFEF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EFEFEF"/>
                </a:solidFill>
                <a:latin typeface="Comic Sans MS"/>
                <a:ea typeface="Comic Sans MS"/>
                <a:cs typeface="Comic Sans MS"/>
                <a:sym typeface="Comic Sans MS"/>
              </a:rPr>
              <a:t>Speech Recognition</a:t>
            </a:r>
            <a:endParaRPr sz="1600">
              <a:solidFill>
                <a:srgbClr val="EFEFEF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EFEFEF"/>
                </a:solidFill>
                <a:latin typeface="Comic Sans MS"/>
                <a:ea typeface="Comic Sans MS"/>
                <a:cs typeface="Comic Sans MS"/>
                <a:sym typeface="Comic Sans MS"/>
              </a:rPr>
              <a:t>Named Entity Recognition(NER)</a:t>
            </a:r>
            <a:endParaRPr sz="1600">
              <a:solidFill>
                <a:srgbClr val="EFEFEF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EFEFEF"/>
                </a:solidFill>
                <a:latin typeface="Comic Sans MS"/>
                <a:ea typeface="Comic Sans MS"/>
                <a:cs typeface="Comic Sans MS"/>
                <a:sym typeface="Comic Sans MS"/>
              </a:rPr>
              <a:t>Language Learning</a:t>
            </a:r>
            <a:endParaRPr sz="1600">
              <a:solidFill>
                <a:srgbClr val="EFEFEF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300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155575"/>
            <a:ext cx="2409700" cy="2987925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4"/>
          <p:cNvSpPr txBox="1"/>
          <p:nvPr/>
        </p:nvSpPr>
        <p:spPr>
          <a:xfrm>
            <a:off x="5948275" y="2606750"/>
            <a:ext cx="3044100" cy="5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Comic Sans MS"/>
                <a:ea typeface="Comic Sans MS"/>
                <a:cs typeface="Comic Sans MS"/>
                <a:sym typeface="Comic Sans MS"/>
              </a:rPr>
              <a:t>Enjoyable Experience!!</a:t>
            </a:r>
            <a:endParaRPr b="1" sz="20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xit" presetID="2" presetSubtype="1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4000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400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5"/>
          <p:cNvSpPr txBox="1"/>
          <p:nvPr>
            <p:ph type="title"/>
          </p:nvPr>
        </p:nvSpPr>
        <p:spPr>
          <a:xfrm>
            <a:off x="5226600" y="342650"/>
            <a:ext cx="3660900" cy="120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Error-free Content</a:t>
            </a:r>
            <a:endParaRPr sz="28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57" name="Google Shape;157;p25"/>
          <p:cNvSpPr txBox="1"/>
          <p:nvPr>
            <p:ph type="title"/>
          </p:nvPr>
        </p:nvSpPr>
        <p:spPr>
          <a:xfrm>
            <a:off x="3843825" y="3840950"/>
            <a:ext cx="3660900" cy="120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User feedback Loop</a:t>
            </a:r>
            <a:endParaRPr sz="28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58" name="Google Shape;158;p25"/>
          <p:cNvSpPr txBox="1"/>
          <p:nvPr>
            <p:ph type="title"/>
          </p:nvPr>
        </p:nvSpPr>
        <p:spPr>
          <a:xfrm>
            <a:off x="1936200" y="2353200"/>
            <a:ext cx="3660900" cy="120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Plagiarism Detection</a:t>
            </a:r>
            <a:endParaRPr sz="28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6"/>
          <p:cNvSpPr txBox="1"/>
          <p:nvPr>
            <p:ph type="title"/>
          </p:nvPr>
        </p:nvSpPr>
        <p:spPr>
          <a:xfrm>
            <a:off x="359025" y="263925"/>
            <a:ext cx="4644600" cy="8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52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-Collaboration capabilities</a:t>
            </a:r>
            <a:endParaRPr sz="252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64" name="Google Shape;164;p26"/>
          <p:cNvSpPr txBox="1"/>
          <p:nvPr>
            <p:ph type="title"/>
          </p:nvPr>
        </p:nvSpPr>
        <p:spPr>
          <a:xfrm>
            <a:off x="359025" y="4103375"/>
            <a:ext cx="3358500" cy="8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52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-Personalization</a:t>
            </a:r>
            <a:endParaRPr sz="252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65" name="Google Shape;165;p26"/>
          <p:cNvSpPr txBox="1"/>
          <p:nvPr>
            <p:ph type="title"/>
          </p:nvPr>
        </p:nvSpPr>
        <p:spPr>
          <a:xfrm>
            <a:off x="359025" y="1211675"/>
            <a:ext cx="3778500" cy="8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52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-Instant generation</a:t>
            </a:r>
            <a:endParaRPr sz="252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66" name="Google Shape;166;p26"/>
          <p:cNvSpPr txBox="1"/>
          <p:nvPr>
            <p:ph type="title"/>
          </p:nvPr>
        </p:nvSpPr>
        <p:spPr>
          <a:xfrm>
            <a:off x="359025" y="3096050"/>
            <a:ext cx="3358500" cy="8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52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-Topic Suggestions</a:t>
            </a:r>
            <a:endParaRPr sz="252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67" name="Google Shape;167;p26"/>
          <p:cNvSpPr txBox="1"/>
          <p:nvPr>
            <p:ph type="title"/>
          </p:nvPr>
        </p:nvSpPr>
        <p:spPr>
          <a:xfrm>
            <a:off x="5495450" y="263925"/>
            <a:ext cx="3358500" cy="8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52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-Easy to use</a:t>
            </a:r>
            <a:endParaRPr sz="252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68" name="Google Shape;168;p26"/>
          <p:cNvSpPr txBox="1"/>
          <p:nvPr>
            <p:ph type="title"/>
          </p:nvPr>
        </p:nvSpPr>
        <p:spPr>
          <a:xfrm>
            <a:off x="5495450" y="4103375"/>
            <a:ext cx="3358500" cy="8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52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-Responsive website</a:t>
            </a:r>
            <a:endParaRPr sz="252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69" name="Google Shape;169;p26"/>
          <p:cNvSpPr txBox="1"/>
          <p:nvPr>
            <p:ph type="title"/>
          </p:nvPr>
        </p:nvSpPr>
        <p:spPr>
          <a:xfrm>
            <a:off x="5495450" y="3096050"/>
            <a:ext cx="3358500" cy="8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52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-Customer Support</a:t>
            </a:r>
            <a:endParaRPr sz="252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70" name="Google Shape;170;p26"/>
          <p:cNvSpPr txBox="1"/>
          <p:nvPr>
            <p:ph type="title"/>
          </p:nvPr>
        </p:nvSpPr>
        <p:spPr>
          <a:xfrm>
            <a:off x="5495450" y="1178325"/>
            <a:ext cx="3358500" cy="8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52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-Its totally free!!</a:t>
            </a:r>
            <a:endParaRPr sz="252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71" name="Google Shape;171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32725" y="2713950"/>
            <a:ext cx="2064475" cy="206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7"/>
          <p:cNvSpPr txBox="1"/>
          <p:nvPr>
            <p:ph type="title"/>
          </p:nvPr>
        </p:nvSpPr>
        <p:spPr>
          <a:xfrm>
            <a:off x="4502925" y="196275"/>
            <a:ext cx="4303800" cy="79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Server-side Processing</a:t>
            </a:r>
            <a:endParaRPr sz="24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77" name="Google Shape;177;p27"/>
          <p:cNvSpPr txBox="1"/>
          <p:nvPr>
            <p:ph type="title"/>
          </p:nvPr>
        </p:nvSpPr>
        <p:spPr>
          <a:xfrm>
            <a:off x="199125" y="4045825"/>
            <a:ext cx="4303800" cy="79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Authentication</a:t>
            </a:r>
            <a:r>
              <a:rPr lang="en" sz="2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and security</a:t>
            </a:r>
            <a:endParaRPr sz="24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78" name="Google Shape;178;p27"/>
          <p:cNvSpPr txBox="1"/>
          <p:nvPr>
            <p:ph type="title"/>
          </p:nvPr>
        </p:nvSpPr>
        <p:spPr>
          <a:xfrm>
            <a:off x="4572000" y="4045825"/>
            <a:ext cx="4303800" cy="79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API Endpoints</a:t>
            </a:r>
            <a:endParaRPr sz="24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79" name="Google Shape;179;p27"/>
          <p:cNvSpPr txBox="1"/>
          <p:nvPr>
            <p:ph type="title"/>
          </p:nvPr>
        </p:nvSpPr>
        <p:spPr>
          <a:xfrm>
            <a:off x="199125" y="196275"/>
            <a:ext cx="4303800" cy="79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AI-model Integration</a:t>
            </a:r>
            <a:endParaRPr sz="24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8"/>
          <p:cNvSpPr txBox="1"/>
          <p:nvPr>
            <p:ph type="title"/>
          </p:nvPr>
        </p:nvSpPr>
        <p:spPr>
          <a:xfrm>
            <a:off x="1985675" y="770950"/>
            <a:ext cx="65124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I believe this would be a great fit for my skills and aspirations.</a:t>
            </a:r>
            <a:endParaRPr sz="2600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I am reaching out to kindly request a chance to prove my abilities and dedication!!</a:t>
            </a:r>
            <a:endParaRPr sz="2600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85" name="Google Shape;185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83875" y="2828400"/>
            <a:ext cx="3076974" cy="216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08175" y="3075575"/>
            <a:ext cx="3498644" cy="1836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1700" y="253425"/>
            <a:ext cx="1163276" cy="11146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300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311700" y="366300"/>
            <a:ext cx="6450000" cy="88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3600">
                <a:solidFill>
                  <a:srgbClr val="000000"/>
                </a:solidFill>
                <a:highlight>
                  <a:srgbClr val="A1FEFF"/>
                </a:highlight>
                <a:latin typeface="Caveat"/>
                <a:ea typeface="Caveat"/>
                <a:cs typeface="Caveat"/>
                <a:sym typeface="Caveat"/>
              </a:rPr>
              <a:t>SmartPenCraft</a:t>
            </a:r>
            <a:endParaRPr b="1" sz="3600">
              <a:solidFill>
                <a:srgbClr val="000000"/>
              </a:solidFill>
              <a:highlight>
                <a:srgbClr val="A1FEFF"/>
              </a:highlight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66" name="Google Shape;66;p14"/>
          <p:cNvSpPr txBox="1"/>
          <p:nvPr>
            <p:ph idx="1" type="body"/>
          </p:nvPr>
        </p:nvSpPr>
        <p:spPr>
          <a:xfrm>
            <a:off x="311700" y="1484475"/>
            <a:ext cx="8520600" cy="166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>
                <a:solidFill>
                  <a:srgbClr val="000000"/>
                </a:solidFill>
                <a:highlight>
                  <a:srgbClr val="A1FEFF"/>
                </a:highlight>
                <a:latin typeface="Comic Sans MS"/>
                <a:ea typeface="Comic Sans MS"/>
                <a:cs typeface="Comic Sans MS"/>
                <a:sym typeface="Comic Sans MS"/>
              </a:rPr>
              <a:t>Unleash the power of AI driven creativity with our content generator. Seamlessly blending human like-expression and deep learning capabilities, it sets new standards for efficiency and brilliance.</a:t>
            </a:r>
            <a:endParaRPr b="1">
              <a:solidFill>
                <a:srgbClr val="000000"/>
              </a:solidFill>
              <a:highlight>
                <a:srgbClr val="A1FEFF"/>
              </a:highlight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67" name="Google Shape;67;p14"/>
          <p:cNvSpPr txBox="1"/>
          <p:nvPr/>
        </p:nvSpPr>
        <p:spPr>
          <a:xfrm>
            <a:off x="311700" y="3421200"/>
            <a:ext cx="81324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highlight>
                  <a:srgbClr val="A1FEFF"/>
                </a:highlight>
                <a:latin typeface="Comic Sans MS"/>
                <a:ea typeface="Comic Sans MS"/>
                <a:cs typeface="Comic Sans MS"/>
                <a:sym typeface="Comic Sans MS"/>
              </a:rPr>
              <a:t>Solution o</a:t>
            </a:r>
            <a:r>
              <a:rPr b="1" lang="en">
                <a:highlight>
                  <a:srgbClr val="A1FEFF"/>
                </a:highlight>
                <a:latin typeface="Comic Sans MS"/>
                <a:ea typeface="Comic Sans MS"/>
                <a:cs typeface="Comic Sans MS"/>
                <a:sym typeface="Comic Sans MS"/>
              </a:rPr>
              <a:t>f Problem Statement 2:</a:t>
            </a:r>
            <a:endParaRPr b="1">
              <a:highlight>
                <a:srgbClr val="A1FEFF"/>
              </a:highlight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highlight>
                  <a:srgbClr val="A1FEFF"/>
                </a:highlight>
                <a:latin typeface="Comic Sans MS"/>
                <a:ea typeface="Comic Sans MS"/>
                <a:cs typeface="Comic Sans MS"/>
                <a:sym typeface="Comic Sans MS"/>
              </a:rPr>
              <a:t>Design and develop an impressive tool that utilizes generative AI to generate content while maintaining the style and tone of the previously written content.</a:t>
            </a:r>
            <a:endParaRPr b="1">
              <a:highlight>
                <a:srgbClr val="A1FEFF"/>
              </a:highlight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68" name="Google Shape;68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253425"/>
            <a:ext cx="1163276" cy="11146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200"/>
                                        <p:tgtEl>
                                          <p:spTgt spid="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/>
          <p:nvPr>
            <p:ph type="title"/>
          </p:nvPr>
        </p:nvSpPr>
        <p:spPr>
          <a:xfrm>
            <a:off x="1827600" y="983100"/>
            <a:ext cx="6060900" cy="416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A61C00"/>
                </a:solidFill>
                <a:latin typeface="Caveat"/>
                <a:ea typeface="Caveat"/>
                <a:cs typeface="Caveat"/>
                <a:sym typeface="Caveat"/>
              </a:rPr>
              <a:t>Want content for:</a:t>
            </a:r>
            <a:endParaRPr b="1" sz="3000">
              <a:solidFill>
                <a:srgbClr val="A61C00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-381000" lvl="0" marL="457200" rtl="0" algn="ctr">
              <a:spcBef>
                <a:spcPts val="0"/>
              </a:spcBef>
              <a:spcAft>
                <a:spcPts val="0"/>
              </a:spcAft>
              <a:buClr>
                <a:srgbClr val="A61C00"/>
              </a:buClr>
              <a:buSzPts val="2400"/>
              <a:buFont typeface="Caveat"/>
              <a:buChar char="➢"/>
            </a:pPr>
            <a:r>
              <a:rPr b="1" lang="en" sz="2400">
                <a:solidFill>
                  <a:srgbClr val="A61C00"/>
                </a:solidFill>
                <a:latin typeface="Caveat"/>
                <a:ea typeface="Caveat"/>
                <a:cs typeface="Caveat"/>
                <a:sym typeface="Caveat"/>
              </a:rPr>
              <a:t>Blogging</a:t>
            </a:r>
            <a:endParaRPr b="1" sz="2400">
              <a:solidFill>
                <a:srgbClr val="A61C00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-381000" lvl="0" marL="457200" rtl="0" algn="ctr">
              <a:spcBef>
                <a:spcPts val="0"/>
              </a:spcBef>
              <a:spcAft>
                <a:spcPts val="0"/>
              </a:spcAft>
              <a:buClr>
                <a:srgbClr val="A61C00"/>
              </a:buClr>
              <a:buSzPts val="2400"/>
              <a:buFont typeface="Caveat"/>
              <a:buChar char="➢"/>
            </a:pPr>
            <a:r>
              <a:rPr b="1" lang="en" sz="2400">
                <a:solidFill>
                  <a:srgbClr val="A61C00"/>
                </a:solidFill>
                <a:latin typeface="Caveat"/>
                <a:ea typeface="Caveat"/>
                <a:cs typeface="Caveat"/>
                <a:sym typeface="Caveat"/>
              </a:rPr>
              <a:t>Marketing </a:t>
            </a:r>
            <a:endParaRPr b="1" sz="2400">
              <a:solidFill>
                <a:srgbClr val="A61C00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-381000" lvl="0" marL="457200" rtl="0" algn="ctr">
              <a:spcBef>
                <a:spcPts val="0"/>
              </a:spcBef>
              <a:spcAft>
                <a:spcPts val="0"/>
              </a:spcAft>
              <a:buClr>
                <a:srgbClr val="A61C00"/>
              </a:buClr>
              <a:buSzPts val="2400"/>
              <a:buFont typeface="Caveat"/>
              <a:buChar char="➢"/>
            </a:pPr>
            <a:r>
              <a:rPr b="1" lang="en" sz="2400">
                <a:solidFill>
                  <a:srgbClr val="A61C00"/>
                </a:solidFill>
                <a:latin typeface="Caveat"/>
                <a:ea typeface="Caveat"/>
                <a:cs typeface="Caveat"/>
                <a:sym typeface="Caveat"/>
              </a:rPr>
              <a:t>News Articles</a:t>
            </a:r>
            <a:endParaRPr b="1" sz="2400">
              <a:solidFill>
                <a:srgbClr val="A61C00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-381000" lvl="0" marL="457200" rtl="0" algn="ctr">
              <a:spcBef>
                <a:spcPts val="0"/>
              </a:spcBef>
              <a:spcAft>
                <a:spcPts val="0"/>
              </a:spcAft>
              <a:buClr>
                <a:srgbClr val="A61C00"/>
              </a:buClr>
              <a:buSzPts val="2400"/>
              <a:buFont typeface="Caveat"/>
              <a:buChar char="➢"/>
            </a:pPr>
            <a:r>
              <a:rPr b="1" lang="en" sz="2400">
                <a:solidFill>
                  <a:srgbClr val="A61C00"/>
                </a:solidFill>
                <a:latin typeface="Caveat"/>
                <a:ea typeface="Caveat"/>
                <a:cs typeface="Caveat"/>
                <a:sym typeface="Caveat"/>
              </a:rPr>
              <a:t>Social Media </a:t>
            </a:r>
            <a:endParaRPr b="1" sz="2400">
              <a:solidFill>
                <a:srgbClr val="A61C00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-381000" lvl="0" marL="457200" rtl="0" algn="ctr">
              <a:spcBef>
                <a:spcPts val="0"/>
              </a:spcBef>
              <a:spcAft>
                <a:spcPts val="0"/>
              </a:spcAft>
              <a:buClr>
                <a:srgbClr val="A61C00"/>
              </a:buClr>
              <a:buSzPts val="2400"/>
              <a:buFont typeface="Caveat"/>
              <a:buChar char="➢"/>
            </a:pPr>
            <a:r>
              <a:rPr b="1" lang="en" sz="2400">
                <a:solidFill>
                  <a:srgbClr val="A61C00"/>
                </a:solidFill>
                <a:latin typeface="Caveat"/>
                <a:ea typeface="Caveat"/>
                <a:cs typeface="Caveat"/>
                <a:sym typeface="Caveat"/>
              </a:rPr>
              <a:t>Technical Writing</a:t>
            </a:r>
            <a:endParaRPr b="1" sz="2400">
              <a:solidFill>
                <a:srgbClr val="A61C00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-381000" lvl="0" marL="457200" rtl="0" algn="ctr">
              <a:spcBef>
                <a:spcPts val="0"/>
              </a:spcBef>
              <a:spcAft>
                <a:spcPts val="0"/>
              </a:spcAft>
              <a:buClr>
                <a:srgbClr val="A61C00"/>
              </a:buClr>
              <a:buSzPts val="2400"/>
              <a:buFont typeface="Caveat"/>
              <a:buChar char="➢"/>
            </a:pPr>
            <a:r>
              <a:rPr b="1" lang="en" sz="2400">
                <a:solidFill>
                  <a:srgbClr val="A61C00"/>
                </a:solidFill>
                <a:latin typeface="Caveat"/>
                <a:ea typeface="Caveat"/>
                <a:cs typeface="Caveat"/>
                <a:sym typeface="Caveat"/>
              </a:rPr>
              <a:t>Creating Writing</a:t>
            </a:r>
            <a:endParaRPr b="1" sz="2400">
              <a:solidFill>
                <a:srgbClr val="A61C00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-381000" lvl="0" marL="457200" rtl="0" algn="ctr">
              <a:spcBef>
                <a:spcPts val="0"/>
              </a:spcBef>
              <a:spcAft>
                <a:spcPts val="0"/>
              </a:spcAft>
              <a:buClr>
                <a:srgbClr val="A61C00"/>
              </a:buClr>
              <a:buSzPts val="2400"/>
              <a:buFont typeface="Caveat"/>
              <a:buChar char="➢"/>
            </a:pPr>
            <a:r>
              <a:rPr b="1" lang="en" sz="2400">
                <a:solidFill>
                  <a:srgbClr val="A61C00"/>
                </a:solidFill>
                <a:latin typeface="Caveat"/>
                <a:ea typeface="Caveat"/>
                <a:cs typeface="Caveat"/>
                <a:sym typeface="Caveat"/>
              </a:rPr>
              <a:t>Many other things as well :)</a:t>
            </a:r>
            <a:endParaRPr b="1" sz="2400">
              <a:solidFill>
                <a:srgbClr val="A61C00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/>
          <p:nvPr>
            <p:ph type="title"/>
          </p:nvPr>
        </p:nvSpPr>
        <p:spPr>
          <a:xfrm>
            <a:off x="311700" y="555600"/>
            <a:ext cx="40752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chemeClr val="lt1"/>
                </a:solidFill>
                <a:latin typeface="Caveat SemiBold"/>
                <a:ea typeface="Caveat SemiBold"/>
                <a:cs typeface="Caveat SemiBold"/>
                <a:sym typeface="Caveat SemiBold"/>
              </a:rPr>
              <a:t>Problems:</a:t>
            </a:r>
            <a:endParaRPr sz="2900">
              <a:solidFill>
                <a:schemeClr val="lt1"/>
              </a:solidFill>
              <a:latin typeface="Caveat SemiBold"/>
              <a:ea typeface="Caveat SemiBold"/>
              <a:cs typeface="Caveat SemiBold"/>
              <a:sym typeface="Caveat SemiBold"/>
            </a:endParaRPr>
          </a:p>
        </p:txBody>
      </p:sp>
      <p:sp>
        <p:nvSpPr>
          <p:cNvPr id="79" name="Google Shape;79;p16"/>
          <p:cNvSpPr txBox="1"/>
          <p:nvPr>
            <p:ph idx="1" type="body"/>
          </p:nvPr>
        </p:nvSpPr>
        <p:spPr>
          <a:xfrm>
            <a:off x="311700" y="1389600"/>
            <a:ext cx="42603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mic Sans MS"/>
              <a:buChar char="❖"/>
            </a:pPr>
            <a:r>
              <a:rPr lang="en" sz="18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Time Consuming Content Creation</a:t>
            </a:r>
            <a:endParaRPr sz="18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mic Sans MS"/>
              <a:buChar char="❖"/>
            </a:pPr>
            <a:r>
              <a:rPr lang="en" sz="18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Limited Information Access</a:t>
            </a:r>
            <a:endParaRPr sz="18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mic Sans MS"/>
              <a:buChar char="❖"/>
            </a:pPr>
            <a:r>
              <a:rPr lang="en" sz="18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Lack of Personalization</a:t>
            </a:r>
            <a:endParaRPr sz="18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mic Sans MS"/>
              <a:buChar char="❖"/>
            </a:pPr>
            <a:r>
              <a:rPr lang="en" sz="18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Language Barriers</a:t>
            </a:r>
            <a:endParaRPr sz="18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mic Sans MS"/>
              <a:buChar char="❖"/>
            </a:pPr>
            <a:r>
              <a:rPr lang="en" sz="18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Content quality and Consistency</a:t>
            </a:r>
            <a:endParaRPr sz="18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mic Sans MS"/>
              <a:buChar char="❖"/>
            </a:pPr>
            <a:r>
              <a:rPr lang="en" sz="18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Writing error and Proofreading</a:t>
            </a:r>
            <a:endParaRPr sz="18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mic Sans MS"/>
              <a:buChar char="❖"/>
            </a:pPr>
            <a:r>
              <a:rPr lang="en" sz="18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Limited Creative Inspiration</a:t>
            </a:r>
            <a:endParaRPr sz="18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mic Sans MS"/>
              <a:buChar char="❖"/>
            </a:pPr>
            <a:r>
              <a:rPr lang="en" sz="18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Accessibility Issues</a:t>
            </a:r>
            <a:endParaRPr sz="18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80" name="Google Shape;8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15775" y="1490675"/>
            <a:ext cx="2246150" cy="224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500"/>
                                        <p:tgtEl>
                                          <p:spTgt spid="7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500"/>
                                        <p:tgtEl>
                                          <p:spTgt spid="7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500"/>
                                        <p:tgtEl>
                                          <p:spTgt spid="7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500"/>
                                        <p:tgtEl>
                                          <p:spTgt spid="7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500"/>
                                        <p:tgtEl>
                                          <p:spTgt spid="7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500"/>
                                        <p:tgtEl>
                                          <p:spTgt spid="7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500"/>
                                        <p:tgtEl>
                                          <p:spTgt spid="7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500"/>
                                        <p:tgtEl>
                                          <p:spTgt spid="7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7" name="Google Shape;8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85875"/>
            <a:ext cx="4572000" cy="257175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7"/>
          <p:cNvSpPr txBox="1"/>
          <p:nvPr/>
        </p:nvSpPr>
        <p:spPr>
          <a:xfrm>
            <a:off x="3838150" y="709475"/>
            <a:ext cx="5049900" cy="34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434343"/>
                </a:solidFill>
                <a:latin typeface="Comic Sans MS"/>
                <a:ea typeface="Comic Sans MS"/>
                <a:cs typeface="Comic Sans MS"/>
                <a:sym typeface="Comic Sans MS"/>
              </a:rPr>
              <a:t>Project Objectives:</a:t>
            </a:r>
            <a:endParaRPr sz="2800">
              <a:solidFill>
                <a:srgbClr val="434343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434343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Comic Sans MS"/>
              <a:buChar char="➔"/>
            </a:pPr>
            <a:r>
              <a:rPr lang="en" sz="2000">
                <a:solidFill>
                  <a:srgbClr val="434343"/>
                </a:solidFill>
                <a:latin typeface="Comic Sans MS"/>
                <a:ea typeface="Comic Sans MS"/>
                <a:cs typeface="Comic Sans MS"/>
                <a:sym typeface="Comic Sans MS"/>
              </a:rPr>
              <a:t>Automated Content Creation</a:t>
            </a:r>
            <a:endParaRPr sz="2000">
              <a:solidFill>
                <a:srgbClr val="434343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Comic Sans MS"/>
              <a:buChar char="➔"/>
            </a:pPr>
            <a:r>
              <a:rPr lang="en" sz="2000">
                <a:solidFill>
                  <a:srgbClr val="434343"/>
                </a:solidFill>
                <a:latin typeface="Comic Sans MS"/>
                <a:ea typeface="Comic Sans MS"/>
                <a:cs typeface="Comic Sans MS"/>
                <a:sym typeface="Comic Sans MS"/>
              </a:rPr>
              <a:t>Enhance Content Efficiency</a:t>
            </a:r>
            <a:endParaRPr sz="2000">
              <a:solidFill>
                <a:srgbClr val="434343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Comic Sans MS"/>
              <a:buChar char="➔"/>
            </a:pPr>
            <a:r>
              <a:rPr lang="en" sz="2000">
                <a:solidFill>
                  <a:srgbClr val="434343"/>
                </a:solidFill>
                <a:latin typeface="Comic Sans MS"/>
                <a:ea typeface="Comic Sans MS"/>
                <a:cs typeface="Comic Sans MS"/>
                <a:sym typeface="Comic Sans MS"/>
              </a:rPr>
              <a:t>Improve Content Quality</a:t>
            </a:r>
            <a:endParaRPr sz="2000">
              <a:solidFill>
                <a:srgbClr val="434343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Comic Sans MS"/>
              <a:buChar char="➔"/>
            </a:pPr>
            <a:r>
              <a:rPr lang="en" sz="2000">
                <a:solidFill>
                  <a:srgbClr val="434343"/>
                </a:solidFill>
                <a:latin typeface="Comic Sans MS"/>
                <a:ea typeface="Comic Sans MS"/>
                <a:cs typeface="Comic Sans MS"/>
                <a:sym typeface="Comic Sans MS"/>
              </a:rPr>
              <a:t>User friendly Interface</a:t>
            </a:r>
            <a:endParaRPr sz="2000">
              <a:solidFill>
                <a:srgbClr val="434343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Comic Sans MS"/>
              <a:buChar char="➔"/>
            </a:pPr>
            <a:r>
              <a:rPr lang="en" sz="2000">
                <a:solidFill>
                  <a:srgbClr val="434343"/>
                </a:solidFill>
                <a:latin typeface="Comic Sans MS"/>
                <a:ea typeface="Comic Sans MS"/>
                <a:cs typeface="Comic Sans MS"/>
                <a:sym typeface="Comic Sans MS"/>
              </a:rPr>
              <a:t>Accessibility features</a:t>
            </a:r>
            <a:endParaRPr sz="2000">
              <a:solidFill>
                <a:srgbClr val="434343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Comic Sans MS"/>
              <a:buChar char="➔"/>
            </a:pPr>
            <a:r>
              <a:rPr lang="en" sz="2000">
                <a:solidFill>
                  <a:srgbClr val="434343"/>
                </a:solidFill>
                <a:latin typeface="Comic Sans MS"/>
                <a:ea typeface="Comic Sans MS"/>
                <a:cs typeface="Comic Sans MS"/>
                <a:sym typeface="Comic Sans MS"/>
              </a:rPr>
              <a:t>Error-free Content</a:t>
            </a:r>
            <a:endParaRPr sz="2000">
              <a:solidFill>
                <a:srgbClr val="434343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Comic Sans MS"/>
              <a:buChar char="➔"/>
            </a:pPr>
            <a:r>
              <a:rPr lang="en" sz="2000">
                <a:solidFill>
                  <a:srgbClr val="434343"/>
                </a:solidFill>
                <a:latin typeface="Comic Sans MS"/>
                <a:ea typeface="Comic Sans MS"/>
                <a:cs typeface="Comic Sans MS"/>
                <a:sym typeface="Comic Sans MS"/>
              </a:rPr>
              <a:t>Security and privacy</a:t>
            </a:r>
            <a:endParaRPr sz="2000">
              <a:solidFill>
                <a:srgbClr val="434343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8"/>
          <p:cNvSpPr txBox="1"/>
          <p:nvPr>
            <p:ph type="title"/>
          </p:nvPr>
        </p:nvSpPr>
        <p:spPr>
          <a:xfrm>
            <a:off x="601100" y="523025"/>
            <a:ext cx="1401600" cy="95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588">
                <a:latin typeface="Comic Sans MS"/>
                <a:ea typeface="Comic Sans MS"/>
                <a:cs typeface="Comic Sans MS"/>
                <a:sym typeface="Comic Sans MS"/>
              </a:rPr>
              <a:t>AI Model</a:t>
            </a:r>
            <a:endParaRPr sz="1588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94" name="Google Shape;94;p18"/>
          <p:cNvSpPr txBox="1"/>
          <p:nvPr>
            <p:ph type="title"/>
          </p:nvPr>
        </p:nvSpPr>
        <p:spPr>
          <a:xfrm>
            <a:off x="543100" y="2264350"/>
            <a:ext cx="1401600" cy="95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588">
                <a:latin typeface="Comic Sans MS"/>
                <a:ea typeface="Comic Sans MS"/>
                <a:cs typeface="Comic Sans MS"/>
                <a:sym typeface="Comic Sans MS"/>
              </a:rPr>
              <a:t>UX Design</a:t>
            </a:r>
            <a:endParaRPr sz="1588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95" name="Google Shape;95;p18"/>
          <p:cNvSpPr txBox="1"/>
          <p:nvPr>
            <p:ph type="title"/>
          </p:nvPr>
        </p:nvSpPr>
        <p:spPr>
          <a:xfrm>
            <a:off x="7043025" y="523025"/>
            <a:ext cx="1401600" cy="95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588">
                <a:latin typeface="Comic Sans MS"/>
                <a:ea typeface="Comic Sans MS"/>
                <a:cs typeface="Comic Sans MS"/>
                <a:sym typeface="Comic Sans MS"/>
              </a:rPr>
              <a:t>Data Collection and training</a:t>
            </a:r>
            <a:endParaRPr sz="1588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96" name="Google Shape;96;p18"/>
          <p:cNvSpPr txBox="1"/>
          <p:nvPr>
            <p:ph type="title"/>
          </p:nvPr>
        </p:nvSpPr>
        <p:spPr>
          <a:xfrm>
            <a:off x="7218825" y="2094450"/>
            <a:ext cx="1401600" cy="95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588">
                <a:latin typeface="Comic Sans MS"/>
                <a:ea typeface="Comic Sans MS"/>
                <a:cs typeface="Comic Sans MS"/>
                <a:sym typeface="Comic Sans MS"/>
              </a:rPr>
              <a:t>Backend</a:t>
            </a:r>
            <a:endParaRPr sz="1588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97" name="Google Shape;97;p18"/>
          <p:cNvSpPr txBox="1"/>
          <p:nvPr>
            <p:ph type="title"/>
          </p:nvPr>
        </p:nvSpPr>
        <p:spPr>
          <a:xfrm>
            <a:off x="962450" y="3665875"/>
            <a:ext cx="1591500" cy="95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588">
                <a:latin typeface="Comic Sans MS"/>
                <a:ea typeface="Comic Sans MS"/>
                <a:cs typeface="Comic Sans MS"/>
                <a:sym typeface="Comic Sans MS"/>
              </a:rPr>
              <a:t>Content type Customization</a:t>
            </a:r>
            <a:endParaRPr sz="1588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98" name="Google Shape;98;p18"/>
          <p:cNvSpPr txBox="1"/>
          <p:nvPr>
            <p:ph type="title"/>
          </p:nvPr>
        </p:nvSpPr>
        <p:spPr>
          <a:xfrm>
            <a:off x="6763775" y="3665875"/>
            <a:ext cx="1401600" cy="95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588">
                <a:latin typeface="Comic Sans MS"/>
                <a:ea typeface="Comic Sans MS"/>
                <a:cs typeface="Comic Sans MS"/>
                <a:sym typeface="Comic Sans MS"/>
              </a:rPr>
              <a:t>AI-powered proofreading and editing</a:t>
            </a:r>
            <a:endParaRPr sz="1588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99" name="Google Shape;99;p18"/>
          <p:cNvSpPr txBox="1"/>
          <p:nvPr>
            <p:ph type="title"/>
          </p:nvPr>
        </p:nvSpPr>
        <p:spPr>
          <a:xfrm>
            <a:off x="3377200" y="302650"/>
            <a:ext cx="2366400" cy="95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188">
                <a:latin typeface="Comic Sans MS"/>
                <a:ea typeface="Comic Sans MS"/>
                <a:cs typeface="Comic Sans MS"/>
                <a:sym typeface="Comic Sans MS"/>
              </a:rPr>
              <a:t>Implementation</a:t>
            </a:r>
            <a:endParaRPr sz="2188"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1800" y="768100"/>
            <a:ext cx="1676400" cy="2438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9"/>
          <p:cNvSpPr txBox="1"/>
          <p:nvPr/>
        </p:nvSpPr>
        <p:spPr>
          <a:xfrm>
            <a:off x="1772400" y="935075"/>
            <a:ext cx="5365500" cy="18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solidFill>
                  <a:srgbClr val="7F6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Get content on your finger tips!!</a:t>
            </a:r>
            <a:endParaRPr sz="4500">
              <a:solidFill>
                <a:srgbClr val="7F6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1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100">
                <a:solidFill>
                  <a:srgbClr val="434343"/>
                </a:solidFill>
                <a:latin typeface="Caveat"/>
                <a:ea typeface="Caveat"/>
                <a:cs typeface="Caveat"/>
                <a:sym typeface="Caveat"/>
              </a:rPr>
              <a:t>Tools and Technologies Required</a:t>
            </a:r>
            <a:endParaRPr b="1" sz="3100">
              <a:solidFill>
                <a:srgbClr val="434343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111" name="Google Shape;11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03300" y="559525"/>
            <a:ext cx="2056101" cy="142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1250" y="540925"/>
            <a:ext cx="1600326" cy="1600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12675" y="422874"/>
            <a:ext cx="1924580" cy="171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590525" y="540925"/>
            <a:ext cx="1836450" cy="183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2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21250" y="3090000"/>
            <a:ext cx="1836452" cy="1836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374701" y="3413200"/>
            <a:ext cx="1984701" cy="1190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2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754077" y="3090000"/>
            <a:ext cx="1836452" cy="1836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2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742929" y="3154650"/>
            <a:ext cx="1836449" cy="1836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900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300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500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1"/>
          <p:cNvSpPr txBox="1"/>
          <p:nvPr>
            <p:ph type="title"/>
          </p:nvPr>
        </p:nvSpPr>
        <p:spPr>
          <a:xfrm>
            <a:off x="1909350" y="323425"/>
            <a:ext cx="1636500" cy="120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98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Blogging</a:t>
            </a:r>
            <a:endParaRPr sz="1900">
              <a:solidFill>
                <a:srgbClr val="98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24" name="Google Shape;124;p21"/>
          <p:cNvSpPr txBox="1"/>
          <p:nvPr>
            <p:ph type="title"/>
          </p:nvPr>
        </p:nvSpPr>
        <p:spPr>
          <a:xfrm>
            <a:off x="6316825" y="1968750"/>
            <a:ext cx="1636500" cy="120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98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Content Translation</a:t>
            </a:r>
            <a:endParaRPr sz="1900">
              <a:solidFill>
                <a:srgbClr val="98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25" name="Google Shape;125;p21"/>
          <p:cNvSpPr txBox="1"/>
          <p:nvPr>
            <p:ph type="title"/>
          </p:nvPr>
        </p:nvSpPr>
        <p:spPr>
          <a:xfrm>
            <a:off x="4085800" y="1968750"/>
            <a:ext cx="1636500" cy="120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98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Social Media Content</a:t>
            </a:r>
            <a:endParaRPr sz="1900">
              <a:solidFill>
                <a:srgbClr val="98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26" name="Google Shape;126;p21"/>
          <p:cNvSpPr txBox="1"/>
          <p:nvPr>
            <p:ph type="title"/>
          </p:nvPr>
        </p:nvSpPr>
        <p:spPr>
          <a:xfrm>
            <a:off x="1909350" y="1914550"/>
            <a:ext cx="1636500" cy="120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98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News Articles</a:t>
            </a:r>
            <a:endParaRPr sz="1900">
              <a:solidFill>
                <a:srgbClr val="98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27" name="Google Shape;127;p21"/>
          <p:cNvSpPr txBox="1"/>
          <p:nvPr>
            <p:ph type="title"/>
          </p:nvPr>
        </p:nvSpPr>
        <p:spPr>
          <a:xfrm>
            <a:off x="6262250" y="3610850"/>
            <a:ext cx="1636500" cy="120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u="sng">
                <a:solidFill>
                  <a:srgbClr val="98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Chat</a:t>
            </a:r>
            <a:endParaRPr sz="1900" u="sng">
              <a:solidFill>
                <a:srgbClr val="98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28" name="Google Shape;128;p21"/>
          <p:cNvSpPr txBox="1"/>
          <p:nvPr>
            <p:ph type="title"/>
          </p:nvPr>
        </p:nvSpPr>
        <p:spPr>
          <a:xfrm>
            <a:off x="4085800" y="3610850"/>
            <a:ext cx="1636500" cy="120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98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Academic Writing</a:t>
            </a:r>
            <a:endParaRPr sz="1900">
              <a:solidFill>
                <a:srgbClr val="98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29" name="Google Shape;129;p21"/>
          <p:cNvSpPr txBox="1"/>
          <p:nvPr>
            <p:ph type="title"/>
          </p:nvPr>
        </p:nvSpPr>
        <p:spPr>
          <a:xfrm>
            <a:off x="1909350" y="3610850"/>
            <a:ext cx="1636500" cy="120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98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Technical Writing</a:t>
            </a:r>
            <a:endParaRPr sz="1900">
              <a:solidFill>
                <a:srgbClr val="98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30" name="Google Shape;130;p21"/>
          <p:cNvSpPr txBox="1"/>
          <p:nvPr>
            <p:ph type="title"/>
          </p:nvPr>
        </p:nvSpPr>
        <p:spPr>
          <a:xfrm>
            <a:off x="4028225" y="326650"/>
            <a:ext cx="1636500" cy="120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98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Marketing Content</a:t>
            </a:r>
            <a:endParaRPr sz="1900">
              <a:solidFill>
                <a:srgbClr val="98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31" name="Google Shape;131;p21"/>
          <p:cNvSpPr txBox="1"/>
          <p:nvPr>
            <p:ph type="title"/>
          </p:nvPr>
        </p:nvSpPr>
        <p:spPr>
          <a:xfrm>
            <a:off x="6316825" y="256500"/>
            <a:ext cx="1636500" cy="120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98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E-commerce</a:t>
            </a:r>
            <a:endParaRPr sz="1900">
              <a:solidFill>
                <a:srgbClr val="98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98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Content</a:t>
            </a:r>
            <a:endParaRPr sz="1900">
              <a:solidFill>
                <a:srgbClr val="98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32" name="Google Shape;132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612325" y="2186850"/>
            <a:ext cx="3227800" cy="2819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500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